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Semi-Bold" charset="1" panose="00000700000000000000"/>
      <p:regular r:id="rId17"/>
    </p:embeddedFont>
    <p:embeddedFont>
      <p:font typeface="Open Sans Light" charset="1" panose="020B0306030504020204"/>
      <p:regular r:id="rId18"/>
    </p:embeddedFont>
    <p:embeddedFont>
      <p:font typeface="Poppins Bold" charset="1" panose="00000800000000000000"/>
      <p:regular r:id="rId19"/>
    </p:embeddedFont>
    <p:embeddedFont>
      <p:font typeface="DM Sans" charset="1" panose="00000000000000000000"/>
      <p:regular r:id="rId20"/>
    </p:embeddedFont>
    <p:embeddedFont>
      <p:font typeface="Open Sans Bold" charset="1" panose="020B0806030504020204"/>
      <p:regular r:id="rId21"/>
    </p:embeddedFont>
    <p:embeddedFont>
      <p:font typeface="Open Sans" charset="1" panose="020B0606030504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0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0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0.png" Type="http://schemas.openxmlformats.org/officeDocument/2006/relationships/image"/><Relationship Id="rId4" Target="../media/image17.png" Type="http://schemas.openxmlformats.org/officeDocument/2006/relationships/image"/><Relationship Id="rId5" Target="https://drive.google.com/file/d/1E_R1mQrQy6qXhdFxkRWSiu6E-_ZrhOTL/view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01622" y="-767350"/>
            <a:ext cx="22013892" cy="12354774"/>
          </a:xfrm>
          <a:custGeom>
            <a:avLst/>
            <a:gdLst/>
            <a:ahLst/>
            <a:cxnLst/>
            <a:rect r="r" b="b" t="t" l="l"/>
            <a:pathLst>
              <a:path h="12354774" w="22013892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467" r="0" b="-9467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517442" y="-712357"/>
            <a:ext cx="22453902" cy="11711713"/>
            <a:chOff x="0" y="0"/>
            <a:chExt cx="5913785" cy="30845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13785" cy="3084567"/>
            </a:xfrm>
            <a:custGeom>
              <a:avLst/>
              <a:gdLst/>
              <a:ahLst/>
              <a:cxnLst/>
              <a:rect r="r" b="b" t="t" l="l"/>
              <a:pathLst>
                <a:path h="3084567" w="5913785">
                  <a:moveTo>
                    <a:pt x="0" y="0"/>
                  </a:moveTo>
                  <a:lnTo>
                    <a:pt x="5913785" y="0"/>
                  </a:lnTo>
                  <a:lnTo>
                    <a:pt x="5913785" y="3084567"/>
                  </a:lnTo>
                  <a:lnTo>
                    <a:pt x="0" y="3084567"/>
                  </a:lnTo>
                  <a:close/>
                </a:path>
              </a:pathLst>
            </a:custGeom>
            <a:solidFill>
              <a:srgbClr val="AAD7D4">
                <a:alpha val="2862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913785" cy="3122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610563" y="3491698"/>
            <a:ext cx="13066873" cy="303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8"/>
              </a:lnSpc>
            </a:pPr>
            <a:r>
              <a:rPr lang="en-US" b="true" sz="12998" spc="-701">
                <a:solidFill>
                  <a:srgbClr val="1C212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PROJETO</a:t>
            </a:r>
          </a:p>
          <a:p>
            <a:pPr algn="ctr">
              <a:lnSpc>
                <a:spcPts val="10918"/>
              </a:lnSpc>
            </a:pPr>
            <a:r>
              <a:rPr lang="en-US" b="true" sz="12998" spc="-701">
                <a:solidFill>
                  <a:srgbClr val="1C212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MOBILE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49593" y="6600568"/>
            <a:ext cx="4588815" cy="689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3000" spc="-162">
                <a:solidFill>
                  <a:srgbClr val="1C212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DESENVOLVIMENTO PLATAFORMAS MÓVEIS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309492" y="8519641"/>
            <a:ext cx="2658031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Walther Oliveira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Breno Guimarães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Daniel Mascarenhas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João Vinicius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Francisco Felipe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49465" y="0"/>
            <a:ext cx="8438535" cy="10287000"/>
          </a:xfrm>
          <a:custGeom>
            <a:avLst/>
            <a:gdLst/>
            <a:ahLst/>
            <a:cxnLst/>
            <a:rect r="r" b="b" t="t" l="l"/>
            <a:pathLst>
              <a:path h="10287000" w="8438535">
                <a:moveTo>
                  <a:pt x="0" y="0"/>
                </a:moveTo>
                <a:lnTo>
                  <a:pt x="8438535" y="0"/>
                </a:lnTo>
                <a:lnTo>
                  <a:pt x="843853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09" r="0" b="-890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58062" y="3706499"/>
            <a:ext cx="5424291" cy="3354975"/>
            <a:chOff x="0" y="0"/>
            <a:chExt cx="7232388" cy="44733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0224" cy="630224"/>
            </a:xfrm>
            <a:custGeom>
              <a:avLst/>
              <a:gdLst/>
              <a:ahLst/>
              <a:cxnLst/>
              <a:rect r="r" b="b" t="t" l="l"/>
              <a:pathLst>
                <a:path h="630224" w="630224">
                  <a:moveTo>
                    <a:pt x="0" y="0"/>
                  </a:moveTo>
                  <a:lnTo>
                    <a:pt x="630224" y="0"/>
                  </a:lnTo>
                  <a:lnTo>
                    <a:pt x="630224" y="630224"/>
                  </a:lnTo>
                  <a:lnTo>
                    <a:pt x="0" y="630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914535" y="64922"/>
              <a:ext cx="6317853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  <a:spcBef>
                  <a:spcPct val="0"/>
                </a:spcBef>
              </a:pP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RF01 - Cadastro de Administradores</a:t>
              </a:r>
            </a:p>
          </p:txBody>
        </p:sp>
        <p:sp>
          <p:nvSpPr>
            <p:cNvPr name="Freeform 6" id="6"/>
            <p:cNvSpPr/>
            <p:nvPr/>
          </p:nvSpPr>
          <p:spPr>
            <a:xfrm flipH="false" flipV="false" rot="0">
              <a:off x="0" y="974882"/>
              <a:ext cx="630224" cy="630224"/>
            </a:xfrm>
            <a:custGeom>
              <a:avLst/>
              <a:gdLst/>
              <a:ahLst/>
              <a:cxnLst/>
              <a:rect r="r" b="b" t="t" l="l"/>
              <a:pathLst>
                <a:path h="630224" w="630224">
                  <a:moveTo>
                    <a:pt x="0" y="0"/>
                  </a:moveTo>
                  <a:lnTo>
                    <a:pt x="630224" y="0"/>
                  </a:lnTo>
                  <a:lnTo>
                    <a:pt x="630224" y="630224"/>
                  </a:lnTo>
                  <a:lnTo>
                    <a:pt x="0" y="630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914535" y="1039804"/>
              <a:ext cx="6317853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39"/>
                </a:lnSpc>
                <a:spcBef>
                  <a:spcPct val="0"/>
                </a:spcBef>
              </a:pP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RF02 - Autenticação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0" y="1949765"/>
              <a:ext cx="630224" cy="630224"/>
            </a:xfrm>
            <a:custGeom>
              <a:avLst/>
              <a:gdLst/>
              <a:ahLst/>
              <a:cxnLst/>
              <a:rect r="r" b="b" t="t" l="l"/>
              <a:pathLst>
                <a:path h="630224" w="630224">
                  <a:moveTo>
                    <a:pt x="0" y="0"/>
                  </a:moveTo>
                  <a:lnTo>
                    <a:pt x="630224" y="0"/>
                  </a:lnTo>
                  <a:lnTo>
                    <a:pt x="630224" y="630224"/>
                  </a:lnTo>
                  <a:lnTo>
                    <a:pt x="0" y="630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914535" y="2014687"/>
              <a:ext cx="6317853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39"/>
                </a:lnSpc>
                <a:spcBef>
                  <a:spcPct val="0"/>
                </a:spcBef>
              </a:pP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RF03 - Dashboard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0" y="2924647"/>
              <a:ext cx="630224" cy="630224"/>
            </a:xfrm>
            <a:custGeom>
              <a:avLst/>
              <a:gdLst/>
              <a:ahLst/>
              <a:cxnLst/>
              <a:rect r="r" b="b" t="t" l="l"/>
              <a:pathLst>
                <a:path h="630224" w="630224">
                  <a:moveTo>
                    <a:pt x="0" y="0"/>
                  </a:moveTo>
                  <a:lnTo>
                    <a:pt x="630224" y="0"/>
                  </a:lnTo>
                  <a:lnTo>
                    <a:pt x="630224" y="630224"/>
                  </a:lnTo>
                  <a:lnTo>
                    <a:pt x="0" y="630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914535" y="2989569"/>
              <a:ext cx="6317853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39"/>
                </a:lnSpc>
                <a:spcBef>
                  <a:spcPct val="0"/>
                </a:spcBef>
              </a:pP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RF04 - </a:t>
              </a: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Consulta de Funcionários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72926" y="3897771"/>
              <a:ext cx="575529" cy="575529"/>
            </a:xfrm>
            <a:custGeom>
              <a:avLst/>
              <a:gdLst/>
              <a:ahLst/>
              <a:cxnLst/>
              <a:rect r="r" b="b" t="t" l="l"/>
              <a:pathLst>
                <a:path h="575529" w="575529">
                  <a:moveTo>
                    <a:pt x="0" y="0"/>
                  </a:moveTo>
                  <a:lnTo>
                    <a:pt x="575530" y="0"/>
                  </a:lnTo>
                  <a:lnTo>
                    <a:pt x="575530" y="575530"/>
                  </a:lnTo>
                  <a:lnTo>
                    <a:pt x="0" y="575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914535" y="3964452"/>
              <a:ext cx="6317853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39"/>
                </a:lnSpc>
                <a:spcBef>
                  <a:spcPct val="0"/>
                </a:spcBef>
              </a:pPr>
              <a:r>
                <a:rPr lang="en-US" b="true" sz="20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RF05 - Edição de Ponto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49122" y="1910137"/>
            <a:ext cx="5842171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Requisitos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AAD7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82017" y="3400598"/>
            <a:ext cx="11923966" cy="288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60"/>
              </a:lnSpc>
            </a:pPr>
            <a:r>
              <a:rPr lang="en-US" b="true" sz="12023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011027" cy="10287000"/>
          </a:xfrm>
          <a:custGeom>
            <a:avLst/>
            <a:gdLst/>
            <a:ahLst/>
            <a:cxnLst/>
            <a:rect r="r" b="b" t="t" l="l"/>
            <a:pathLst>
              <a:path h="10287000" w="7011027">
                <a:moveTo>
                  <a:pt x="0" y="0"/>
                </a:moveTo>
                <a:lnTo>
                  <a:pt x="7011027" y="0"/>
                </a:lnTo>
                <a:lnTo>
                  <a:pt x="70110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70" t="-1133" r="0" b="-495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40199" y="2844541"/>
            <a:ext cx="9851713" cy="913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4"/>
              </a:lnSpc>
            </a:pPr>
            <a:r>
              <a:rPr lang="en-US" b="true" sz="6499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Sistema de Frequência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80508" y="5223496"/>
            <a:ext cx="9278792" cy="272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804"/>
              </a:lnSpc>
              <a:spcBef>
                <a:spcPct val="0"/>
              </a:spcBef>
            </a:pPr>
            <a:r>
              <a:rPr lang="en-US" sz="2817" spc="16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lang="en-US" sz="2817" spc="169" u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esenvolver as funcionalidades de administrador para um sistema de controle de frequência de funcionários, incluindo login, cadastro, listagem de funcionários, consulta de frequências e registro de faltas.</a:t>
            </a:r>
          </a:p>
          <a:p>
            <a:pPr algn="just" marL="0" indent="0" lvl="0">
              <a:lnSpc>
                <a:spcPts val="2724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740199" y="4073852"/>
            <a:ext cx="9851713" cy="56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76"/>
              </a:lnSpc>
            </a:pPr>
            <a:r>
              <a:rPr lang="en-US" b="true" sz="4099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Painel do Administrador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28391" y="0"/>
            <a:ext cx="6859609" cy="10287000"/>
          </a:xfrm>
          <a:custGeom>
            <a:avLst/>
            <a:gdLst/>
            <a:ahLst/>
            <a:cxnLst/>
            <a:rect r="r" b="b" t="t" l="l"/>
            <a:pathLst>
              <a:path h="10287000" w="6859609">
                <a:moveTo>
                  <a:pt x="0" y="0"/>
                </a:moveTo>
                <a:lnTo>
                  <a:pt x="6859609" y="0"/>
                </a:lnTo>
                <a:lnTo>
                  <a:pt x="685960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3" r="0" b="-927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83671" y="2542567"/>
            <a:ext cx="2132114" cy="2132114"/>
            <a:chOff x="0" y="0"/>
            <a:chExt cx="2842819" cy="284281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842819" cy="2842819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1FF72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773685" y="449822"/>
              <a:ext cx="1295450" cy="1943175"/>
            </a:xfrm>
            <a:custGeom>
              <a:avLst/>
              <a:gdLst/>
              <a:ahLst/>
              <a:cxnLst/>
              <a:rect r="r" b="b" t="t" l="l"/>
              <a:pathLst>
                <a:path h="1943175" w="1295450">
                  <a:moveTo>
                    <a:pt x="0" y="0"/>
                  </a:moveTo>
                  <a:lnTo>
                    <a:pt x="1295449" y="0"/>
                  </a:lnTo>
                  <a:lnTo>
                    <a:pt x="1295449" y="1943175"/>
                  </a:lnTo>
                  <a:lnTo>
                    <a:pt x="0" y="19431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816848" y="990600"/>
            <a:ext cx="8537476" cy="1322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58"/>
              </a:lnSpc>
            </a:pPr>
            <a:r>
              <a:rPr lang="en-US" sz="8472" b="true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Prototipação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9316" y="5210764"/>
            <a:ext cx="9840825" cy="4172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5734" indent="-322867" lvl="1">
              <a:lnSpc>
                <a:spcPts val="4187"/>
              </a:lnSpc>
              <a:buFont typeface="Arial"/>
              <a:buChar char="•"/>
            </a:pPr>
            <a:r>
              <a:rPr lang="en-US" sz="2990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Para a </a:t>
            </a:r>
            <a:r>
              <a:rPr lang="en-US" sz="2990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etapa de planejamento e concepção visual do projeto, utilizamos a ferramenta Figma.</a:t>
            </a:r>
          </a:p>
          <a:p>
            <a:pPr algn="just">
              <a:lnSpc>
                <a:spcPts val="4187"/>
              </a:lnSpc>
            </a:pPr>
          </a:p>
          <a:p>
            <a:pPr algn="just">
              <a:lnSpc>
                <a:spcPts val="4187"/>
              </a:lnSpc>
            </a:pPr>
          </a:p>
          <a:p>
            <a:pPr algn="just" marL="645734" indent="-322867" lvl="1">
              <a:lnSpc>
                <a:spcPts val="4187"/>
              </a:lnSpc>
              <a:buFont typeface="Arial"/>
              <a:buChar char="•"/>
            </a:pPr>
            <a:r>
              <a:rPr lang="en-US" sz="2990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 Figma</a:t>
            </a:r>
            <a:r>
              <a:rPr lang="en-US" sz="2990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nos permitiu criar os protótipos de todas as telas do painel do administrador, simulando o fluxo de navegação, o posicionamento dos elementos e a interação entre as telas.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417433" cy="10287000"/>
          </a:xfrm>
          <a:custGeom>
            <a:avLst/>
            <a:gdLst/>
            <a:ahLst/>
            <a:cxnLst/>
            <a:rect r="r" b="b" t="t" l="l"/>
            <a:pathLst>
              <a:path h="10287000" w="7417433">
                <a:moveTo>
                  <a:pt x="0" y="0"/>
                </a:moveTo>
                <a:lnTo>
                  <a:pt x="7417433" y="0"/>
                </a:lnTo>
                <a:lnTo>
                  <a:pt x="741743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112" r="0" b="-411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277504" y="2191425"/>
            <a:ext cx="1881869" cy="188186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588560" y="2509983"/>
            <a:ext cx="1300640" cy="1244753"/>
          </a:xfrm>
          <a:custGeom>
            <a:avLst/>
            <a:gdLst/>
            <a:ahLst/>
            <a:cxnLst/>
            <a:rect r="r" b="b" t="t" l="l"/>
            <a:pathLst>
              <a:path h="1244753" w="1300640">
                <a:moveTo>
                  <a:pt x="0" y="0"/>
                </a:moveTo>
                <a:lnTo>
                  <a:pt x="1300640" y="0"/>
                </a:lnTo>
                <a:lnTo>
                  <a:pt x="1300640" y="1244753"/>
                </a:lnTo>
                <a:lnTo>
                  <a:pt x="0" y="1244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016623" y="2746208"/>
            <a:ext cx="6520454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099">
                <a:solidFill>
                  <a:srgbClr val="1C21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React Native: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 Framework par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a desenvolvimento de apps nativos para Android e iOS, usando TypeScript.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02572" y="4587645"/>
            <a:ext cx="1781596" cy="178159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522609" y="4807681"/>
            <a:ext cx="1341523" cy="1341523"/>
          </a:xfrm>
          <a:custGeom>
            <a:avLst/>
            <a:gdLst/>
            <a:ahLst/>
            <a:cxnLst/>
            <a:rect r="r" b="b" t="t" l="l"/>
            <a:pathLst>
              <a:path h="1341523" w="1341523">
                <a:moveTo>
                  <a:pt x="0" y="0"/>
                </a:moveTo>
                <a:lnTo>
                  <a:pt x="1341523" y="0"/>
                </a:lnTo>
                <a:lnTo>
                  <a:pt x="1341523" y="1341523"/>
                </a:lnTo>
                <a:lnTo>
                  <a:pt x="0" y="1341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016623" y="4909800"/>
            <a:ext cx="6861093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b="true" sz="2099">
                <a:solidFill>
                  <a:srgbClr val="1C21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React Navigation: 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Bibliot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eca de navegação entre telas no React Native. Usamos para controlar rotas e o fluxo de telas dentro do app.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668500" y="6881373"/>
            <a:ext cx="3248671" cy="2027864"/>
            <a:chOff x="0" y="0"/>
            <a:chExt cx="855617" cy="5340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55617" cy="534088"/>
            </a:xfrm>
            <a:custGeom>
              <a:avLst/>
              <a:gdLst/>
              <a:ahLst/>
              <a:cxnLst/>
              <a:rect r="r" b="b" t="t" l="l"/>
              <a:pathLst>
                <a:path h="534088" w="855617">
                  <a:moveTo>
                    <a:pt x="112006" y="0"/>
                  </a:moveTo>
                  <a:lnTo>
                    <a:pt x="743611" y="0"/>
                  </a:lnTo>
                  <a:cubicBezTo>
                    <a:pt x="805470" y="0"/>
                    <a:pt x="855617" y="50147"/>
                    <a:pt x="855617" y="112006"/>
                  </a:cubicBezTo>
                  <a:lnTo>
                    <a:pt x="855617" y="422082"/>
                  </a:lnTo>
                  <a:cubicBezTo>
                    <a:pt x="855617" y="451787"/>
                    <a:pt x="843817" y="480277"/>
                    <a:pt x="822811" y="501282"/>
                  </a:cubicBezTo>
                  <a:cubicBezTo>
                    <a:pt x="801806" y="522287"/>
                    <a:pt x="773317" y="534088"/>
                    <a:pt x="743611" y="534088"/>
                  </a:cubicBezTo>
                  <a:lnTo>
                    <a:pt x="112006" y="534088"/>
                  </a:lnTo>
                  <a:cubicBezTo>
                    <a:pt x="82300" y="534088"/>
                    <a:pt x="53811" y="522287"/>
                    <a:pt x="32806" y="501282"/>
                  </a:cubicBezTo>
                  <a:cubicBezTo>
                    <a:pt x="11801" y="480277"/>
                    <a:pt x="0" y="451787"/>
                    <a:pt x="0" y="422082"/>
                  </a:cubicBezTo>
                  <a:lnTo>
                    <a:pt x="0" y="112006"/>
                  </a:lnTo>
                  <a:cubicBezTo>
                    <a:pt x="0" y="82300"/>
                    <a:pt x="11801" y="53811"/>
                    <a:pt x="32806" y="32806"/>
                  </a:cubicBezTo>
                  <a:cubicBezTo>
                    <a:pt x="53811" y="11801"/>
                    <a:pt x="82300" y="0"/>
                    <a:pt x="1120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55617" cy="572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7828887" y="6998188"/>
            <a:ext cx="2927895" cy="2234307"/>
          </a:xfrm>
          <a:custGeom>
            <a:avLst/>
            <a:gdLst/>
            <a:ahLst/>
            <a:cxnLst/>
            <a:rect r="r" b="b" t="t" l="l"/>
            <a:pathLst>
              <a:path h="2234307" w="2927895">
                <a:moveTo>
                  <a:pt x="0" y="0"/>
                </a:moveTo>
                <a:lnTo>
                  <a:pt x="2927896" y="0"/>
                </a:lnTo>
                <a:lnTo>
                  <a:pt x="2927896" y="2234307"/>
                </a:lnTo>
                <a:lnTo>
                  <a:pt x="0" y="22343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3588" t="0" r="-39851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1016623" y="7326662"/>
            <a:ext cx="6546852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b="true" sz="2099">
                <a:solidFill>
                  <a:srgbClr val="1C21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Tamagui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: Bibliot</a:t>
            </a:r>
            <a:r>
              <a:rPr lang="en-US" sz="2099">
                <a:solidFill>
                  <a:srgbClr val="1C2120"/>
                </a:solidFill>
                <a:latin typeface="Open Sans"/>
                <a:ea typeface="Open Sans"/>
                <a:cs typeface="Open Sans"/>
                <a:sym typeface="Open Sans"/>
              </a:rPr>
              <a:t>eca de componentes de interface para React Native, que oferece um design moderno, responsivo e de fácil customização.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22609" y="348719"/>
            <a:ext cx="9014469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Ferramentas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7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648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27843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769862" y="-38100"/>
            <a:ext cx="4748276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Login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2668039" y="2477859"/>
            <a:ext cx="3807922" cy="7666958"/>
            <a:chOff x="0" y="0"/>
            <a:chExt cx="9461500" cy="190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2"/>
              <a:stretch>
                <a:fillRect l="0" t="-884" r="0" b="-884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812039" y="2477859"/>
            <a:ext cx="3807922" cy="7666958"/>
            <a:chOff x="0" y="0"/>
            <a:chExt cx="9461500" cy="190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4"/>
              <a:stretch>
                <a:fillRect l="0" t="-2170" r="0" b="-217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660030" y="1329421"/>
            <a:ext cx="5823940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Protótipo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50306" y="1329421"/>
            <a:ext cx="7008994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Implementação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7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27843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769862" y="162448"/>
            <a:ext cx="4748276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Registro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2668039" y="2477859"/>
            <a:ext cx="3807922" cy="7666958"/>
            <a:chOff x="0" y="0"/>
            <a:chExt cx="9461500" cy="190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2"/>
              <a:stretch>
                <a:fillRect l="0" t="-897" r="0" b="-897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812039" y="2477859"/>
            <a:ext cx="3807922" cy="7666958"/>
            <a:chOff x="0" y="0"/>
            <a:chExt cx="9461500" cy="190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4"/>
              <a:stretch>
                <a:fillRect l="0" t="-2170" r="0" b="-217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660030" y="1329421"/>
            <a:ext cx="5823940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Protótipo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50306" y="1329421"/>
            <a:ext cx="7008994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Implementação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7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27843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144000" cy="10287000"/>
            <a:chOff x="0" y="0"/>
            <a:chExt cx="240829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668039" y="2477859"/>
            <a:ext cx="3807922" cy="7666958"/>
            <a:chOff x="0" y="0"/>
            <a:chExt cx="9461500" cy="190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2"/>
              <a:stretch>
                <a:fillRect l="0" t="-1036" r="0" b="-1036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812039" y="2477859"/>
            <a:ext cx="3807922" cy="7666958"/>
            <a:chOff x="0" y="0"/>
            <a:chExt cx="9461500" cy="190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4"/>
              <a:stretch>
                <a:fillRect l="0" t="-760" r="0" b="-76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5457187" y="162938"/>
            <a:ext cx="7373626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Funcionários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60030" y="1329421"/>
            <a:ext cx="5823940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Protótipo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50306" y="1329421"/>
            <a:ext cx="7008994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Implementação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AD7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27843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144000" cy="10287000"/>
            <a:chOff x="0" y="0"/>
            <a:chExt cx="2408296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668039" y="2477859"/>
            <a:ext cx="3807922" cy="7666958"/>
            <a:chOff x="0" y="0"/>
            <a:chExt cx="9461500" cy="190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2"/>
              <a:stretch>
                <a:fillRect l="0" t="-897" r="0" b="-897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1812039" y="2477859"/>
            <a:ext cx="3807922" cy="7666958"/>
            <a:chOff x="0" y="0"/>
            <a:chExt cx="9461500" cy="190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00304" y="312801"/>
              <a:ext cx="8650859" cy="18424398"/>
            </a:xfrm>
            <a:custGeom>
              <a:avLst/>
              <a:gdLst/>
              <a:ahLst/>
              <a:cxnLst/>
              <a:rect r="r" b="b" t="t" l="l"/>
              <a:pathLst>
                <a:path h="18424398" w="8650859">
                  <a:moveTo>
                    <a:pt x="7532370" y="18424398"/>
                  </a:moveTo>
                  <a:lnTo>
                    <a:pt x="1118489" y="18424398"/>
                  </a:lnTo>
                  <a:cubicBezTo>
                    <a:pt x="500761" y="18424398"/>
                    <a:pt x="0" y="17923636"/>
                    <a:pt x="0" y="17305910"/>
                  </a:cubicBezTo>
                  <a:lnTo>
                    <a:pt x="0" y="1118489"/>
                  </a:lnTo>
                  <a:cubicBezTo>
                    <a:pt x="0" y="500761"/>
                    <a:pt x="500761" y="0"/>
                    <a:pt x="1118489" y="0"/>
                  </a:cubicBezTo>
                  <a:lnTo>
                    <a:pt x="7532370" y="0"/>
                  </a:lnTo>
                  <a:cubicBezTo>
                    <a:pt x="8150098" y="0"/>
                    <a:pt x="8650859" y="500761"/>
                    <a:pt x="8650859" y="1118489"/>
                  </a:cubicBezTo>
                  <a:lnTo>
                    <a:pt x="8650859" y="17305910"/>
                  </a:lnTo>
                  <a:cubicBezTo>
                    <a:pt x="8650732" y="17923636"/>
                    <a:pt x="8150098" y="18424398"/>
                    <a:pt x="7532370" y="18424398"/>
                  </a:cubicBezTo>
                  <a:close/>
                </a:path>
              </a:pathLst>
            </a:custGeom>
            <a:blipFill>
              <a:blip r:embed="rId4"/>
              <a:stretch>
                <a:fillRect l="0" t="-760" r="0" b="-76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4615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9461500">
                  <a:moveTo>
                    <a:pt x="94615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9461500" y="0"/>
                  </a:lnTo>
                  <a:lnTo>
                    <a:pt x="9461500" y="19050000"/>
                  </a:ln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608270" y="162938"/>
            <a:ext cx="5071459" cy="132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Detalhes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60030" y="1329421"/>
            <a:ext cx="5823940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Protótipo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50306" y="1329421"/>
            <a:ext cx="7008994" cy="100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3"/>
              </a:lnSpc>
            </a:pPr>
            <a:r>
              <a:rPr lang="en-US" b="true" sz="65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Implementação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477679" y="9899026"/>
            <a:ext cx="2810321" cy="387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90"/>
              </a:lnSpc>
              <a:spcBef>
                <a:spcPct val="0"/>
              </a:spcBef>
            </a:pPr>
            <a:r>
              <a:rPr lang="en-US" sz="2350" u="sng">
                <a:solidFill>
                  <a:srgbClr val="1C2120"/>
                </a:solidFill>
                <a:latin typeface="Open Sans Light"/>
                <a:ea typeface="Open Sans Light"/>
                <a:cs typeface="Open Sans Light"/>
                <a:sym typeface="Open Sans Light"/>
                <a:hlinkClick r:id="rId5" tooltip="https://drive.google.com/file/d/1E_R1mQrQy6qXhdFxkRWSiu6E-_ZrhOTL/view"/>
              </a:rPr>
              <a:t>Vídeo Demonstração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810851" cy="10287000"/>
          </a:xfrm>
          <a:custGeom>
            <a:avLst/>
            <a:gdLst/>
            <a:ahLst/>
            <a:cxnLst/>
            <a:rect r="r" b="b" t="t" l="l"/>
            <a:pathLst>
              <a:path h="10287000" w="6810851">
                <a:moveTo>
                  <a:pt x="0" y="0"/>
                </a:moveTo>
                <a:lnTo>
                  <a:pt x="6810851" y="0"/>
                </a:lnTo>
                <a:lnTo>
                  <a:pt x="68108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44831" y="990600"/>
            <a:ext cx="9014469" cy="2541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8"/>
              </a:lnSpc>
            </a:pPr>
            <a:r>
              <a:rPr lang="en-US" b="true" sz="8472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Próximos Passos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999686" y="4135920"/>
            <a:ext cx="8856638" cy="1619251"/>
            <a:chOff x="0" y="0"/>
            <a:chExt cx="11808851" cy="215900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38100"/>
              <a:ext cx="10478889" cy="515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 </a:t>
              </a:r>
              <a:r>
                <a:rPr lang="en-US" b="true" sz="23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Tela de Visualização de Horários de Entrada e Saída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06121"/>
              <a:ext cx="11808851" cy="1452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C</a:t>
              </a: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riar um painel onde o administrador possa visualizar o histórico completo de marcações de ponto de cada funcionário, facilitando o controle e conferência das jornadas.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999686" y="5887485"/>
            <a:ext cx="8856638" cy="1247776"/>
            <a:chOff x="0" y="0"/>
            <a:chExt cx="11808851" cy="166370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38100"/>
              <a:ext cx="7899202" cy="515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Tela de Edição de Ponto de Funcionário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06121"/>
              <a:ext cx="11808851" cy="9575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P</a:t>
              </a: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ermitir que o administrador ajuste manualmente registros de ponto, corrigindo horários de entrada, saída ou faltas quando necessário.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999686" y="7267574"/>
            <a:ext cx="9504759" cy="1990726"/>
            <a:chOff x="0" y="0"/>
            <a:chExt cx="12673012" cy="265430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12673012" cy="5156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399">
                  <a:solidFill>
                    <a:srgbClr val="1C212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Tela de Mensagens de Justificativa dos Funcionários (Opcional)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06121"/>
              <a:ext cx="11808851" cy="1948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</a:t>
              </a:r>
              <a:r>
                <a:rPr lang="en-US" sz="2099">
                  <a:solidFill>
                    <a:srgbClr val="1C212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 houver tempo disponível, adicionar uma funcionalidade para que funcionários possam enviar justificativas de ausência ou atraso diretamente pelo app, e o administrador visualize essas mensagens no painel.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DAGmCX_JF-Q</dc:identifier>
  <dcterms:modified xsi:type="dcterms:W3CDTF">2011-08-01T06:04:30Z</dcterms:modified>
  <cp:revision>1</cp:revision>
  <dc:title>Projeto Mobile</dc:title>
</cp:coreProperties>
</file>

<file path=docProps/thumbnail.jpeg>
</file>